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279" r:id="rId3"/>
    <p:sldId id="312" r:id="rId4"/>
    <p:sldId id="306" r:id="rId5"/>
    <p:sldId id="276" r:id="rId6"/>
    <p:sldId id="323" r:id="rId7"/>
    <p:sldId id="283" r:id="rId8"/>
    <p:sldId id="325" r:id="rId9"/>
    <p:sldId id="281" r:id="rId10"/>
    <p:sldId id="285" r:id="rId11"/>
    <p:sldId id="273" r:id="rId12"/>
    <p:sldId id="322" r:id="rId13"/>
    <p:sldId id="268" r:id="rId14"/>
    <p:sldId id="272" r:id="rId15"/>
    <p:sldId id="286" r:id="rId16"/>
    <p:sldId id="287" r:id="rId17"/>
    <p:sldId id="288" r:id="rId18"/>
    <p:sldId id="289" r:id="rId19"/>
    <p:sldId id="290" r:id="rId20"/>
    <p:sldId id="271" r:id="rId21"/>
    <p:sldId id="291" r:id="rId22"/>
    <p:sldId id="278" r:id="rId23"/>
    <p:sldId id="324" r:id="rId24"/>
    <p:sldId id="258" r:id="rId25"/>
    <p:sldId id="316" r:id="rId26"/>
    <p:sldId id="319" r:id="rId27"/>
    <p:sldId id="300" r:id="rId28"/>
    <p:sldId id="310" r:id="rId29"/>
    <p:sldId id="313" r:id="rId30"/>
    <p:sldId id="311" r:id="rId31"/>
    <p:sldId id="302" r:id="rId32"/>
    <p:sldId id="304" r:id="rId33"/>
    <p:sldId id="320" r:id="rId34"/>
    <p:sldId id="305" r:id="rId3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FF"/>
    <a:srgbClr val="717171"/>
    <a:srgbClr val="F8C6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0" autoAdjust="0"/>
    <p:restoredTop sz="84436" autoAdjust="0"/>
  </p:normalViewPr>
  <p:slideViewPr>
    <p:cSldViewPr snapToGrid="0">
      <p:cViewPr varScale="1">
        <p:scale>
          <a:sx n="113" d="100"/>
          <a:sy n="113" d="100"/>
        </p:scale>
        <p:origin x="7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744C2-6E2B-439E-92D1-46C6E9EE6039}" type="datetimeFigureOut">
              <a:rPr lang="cs-CZ" smtClean="0"/>
              <a:t>28. 4. 2015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0F0E-B03B-48E6-9C2D-395DFF3CAF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749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19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073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Dráha komety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52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7580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644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577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60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9799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4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0171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610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45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158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záleží na úloze, nešlo by to nějak samo?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544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363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74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0710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SSE2 = 2001</a:t>
            </a:r>
          </a:p>
          <a:p>
            <a:r>
              <a:rPr lang="cs-CZ" dirty="0" smtClean="0"/>
              <a:t>AVX2 = 2013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9903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3319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98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47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31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6544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839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7043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6356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2763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04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Vysvětli </a:t>
            </a:r>
            <a:r>
              <a:rPr lang="cs-CZ" dirty="0" err="1" smtClean="0"/>
              <a:t>trénovací</a:t>
            </a:r>
            <a:r>
              <a:rPr lang="cs-CZ" dirty="0" smtClean="0"/>
              <a:t> množinu a vektory</a:t>
            </a:r>
          </a:p>
          <a:p>
            <a:r>
              <a:rPr lang="cs-CZ" dirty="0" smtClean="0"/>
              <a:t>FITNESS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69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450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242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5422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012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570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F377-8E28-4985-BA0C-F7CF960B2BBF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149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6111-86E4-4A87-AF0D-AFEF1EE00F2F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78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213DB-AC1E-4B10-BB72-B4D47463AB86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92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C38C-BD79-45C7-B01C-91F9FDF85B2B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B3932391-DB52-4215-92AD-0D125EBB925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31841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BAF-13B3-46B9-9EA2-DCE999AA4E28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722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F444-BFE8-458B-BB88-E8A7CD671DCB}" type="datetime1">
              <a:rPr lang="cs-CZ" smtClean="0"/>
              <a:t>28. 4. 2015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323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789C-6B18-4CD7-A683-AD08C55B4658}" type="datetime1">
              <a:rPr lang="cs-CZ" smtClean="0"/>
              <a:t>28. 4. 2015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086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FB87A-3B06-4AE0-8291-582FE83688AC}" type="datetime1">
              <a:rPr lang="cs-CZ" smtClean="0"/>
              <a:t>28. 4. 2015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178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CEEB-16E8-40E9-8477-EAA21A17EF10}" type="datetime1">
              <a:rPr lang="cs-CZ" smtClean="0"/>
              <a:t>28. 4. 2015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46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4FA89-CCFA-423A-B107-A4C19827F485}" type="datetime1">
              <a:rPr lang="cs-CZ" smtClean="0"/>
              <a:t>28. 4. 2015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94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4C57-73C9-44E7-AB11-8BDB46A2DC75}" type="datetime1">
              <a:rPr lang="cs-CZ" smtClean="0"/>
              <a:t>28. 4. 2015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313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F8EB-83F8-4633-A4DB-060193A356C4}" type="datetime1">
              <a:rPr lang="cs-CZ" smtClean="0"/>
              <a:t>28. 4. 2015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3932391-DB52-4215-92AD-0D125EBB925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34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wmf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9.emf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9.emf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8.w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19773"/>
          <a:stretch/>
        </p:blipFill>
        <p:spPr>
          <a:xfrm>
            <a:off x="5569919" y="-14090"/>
            <a:ext cx="1828800" cy="18216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1965441"/>
            <a:ext cx="2276037" cy="812870"/>
          </a:xfrm>
          <a:prstGeom prst="rect">
            <a:avLst/>
          </a:prstGeom>
        </p:spPr>
      </p:pic>
      <p:sp>
        <p:nvSpPr>
          <p:cNvPr id="11" name="Nadpis 7"/>
          <p:cNvSpPr txBox="1">
            <a:spLocks/>
          </p:cNvSpPr>
          <p:nvPr/>
        </p:nvSpPr>
        <p:spPr>
          <a:xfrm>
            <a:off x="4185932" y="4308669"/>
            <a:ext cx="3914842" cy="18672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dirty="0" smtClean="0">
                <a:latin typeface="+mn-lt"/>
              </a:rPr>
              <a:t>Souběžné učení </a:t>
            </a:r>
            <a:br>
              <a:rPr lang="cs-CZ" b="1" dirty="0" smtClean="0">
                <a:latin typeface="+mn-lt"/>
              </a:rPr>
            </a:br>
            <a:r>
              <a:rPr lang="cs-CZ" b="1" dirty="0" smtClean="0">
                <a:latin typeface="+mn-lt"/>
              </a:rPr>
              <a:t>v koevolučních </a:t>
            </a:r>
          </a:p>
          <a:p>
            <a:r>
              <a:rPr lang="cs-CZ" b="1" dirty="0" smtClean="0">
                <a:latin typeface="+mn-lt"/>
              </a:rPr>
              <a:t>algoritmech</a:t>
            </a:r>
          </a:p>
        </p:txBody>
      </p:sp>
      <p:sp>
        <p:nvSpPr>
          <p:cNvPr id="12" name="Nadpis 7"/>
          <p:cNvSpPr txBox="1">
            <a:spLocks/>
          </p:cNvSpPr>
          <p:nvPr/>
        </p:nvSpPr>
        <p:spPr>
          <a:xfrm>
            <a:off x="8210904" y="6058201"/>
            <a:ext cx="873175" cy="7608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b="1" dirty="0" smtClean="0"/>
              <a:t>27</a:t>
            </a:r>
            <a:endParaRPr lang="cs-CZ" b="1" dirty="0"/>
          </a:p>
        </p:txBody>
      </p:sp>
      <p:sp>
        <p:nvSpPr>
          <p:cNvPr id="10" name="Obdélník 9"/>
          <p:cNvSpPr/>
          <p:nvPr/>
        </p:nvSpPr>
        <p:spPr>
          <a:xfrm>
            <a:off x="4185933" y="6177619"/>
            <a:ext cx="266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Michal Wiglasz</a:t>
            </a:r>
            <a:endParaRPr lang="cs-CZ" sz="3200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720" y="-14090"/>
            <a:ext cx="1821600" cy="18216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1821"/>
          <a:stretch/>
        </p:blipFill>
        <p:spPr>
          <a:xfrm>
            <a:off x="-303563" y="-14090"/>
            <a:ext cx="2191537" cy="18216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7" y="-14090"/>
            <a:ext cx="1821600" cy="18216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7"/>
          <a:stretch/>
        </p:blipFill>
        <p:spPr>
          <a:xfrm>
            <a:off x="3710891" y="-14090"/>
            <a:ext cx="1859028" cy="18216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8" y="1556747"/>
            <a:ext cx="4700179" cy="51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-95251" y="765401"/>
            <a:ext cx="8265584" cy="15333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8000" dirty="0" smtClean="0">
                <a:ea typeface="Cambria Math" panose="02040503050406030204" pitchFamily="18" charset="0"/>
              </a:rPr>
              <a:t>f(x) = </a:t>
            </a:r>
            <a:r>
              <a:rPr lang="cs-CZ" sz="8000" dirty="0" smtClean="0">
                <a:solidFill>
                  <a:srgbClr val="3B3BFF"/>
                </a:solidFill>
                <a:ea typeface="Cambria Math" panose="02040503050406030204" pitchFamily="18" charset="0"/>
              </a:rPr>
              <a:t>x</a:t>
            </a:r>
            <a:r>
              <a:rPr lang="cs-CZ" sz="8000" baseline="30000" dirty="0" smtClean="0">
                <a:solidFill>
                  <a:srgbClr val="3B3BFF"/>
                </a:solidFill>
                <a:ea typeface="Cambria Math" panose="02040503050406030204" pitchFamily="18" charset="0"/>
              </a:rPr>
              <a:t>2</a:t>
            </a:r>
            <a:r>
              <a:rPr lang="cs-CZ" sz="8000" dirty="0">
                <a:solidFill>
                  <a:srgbClr val="3B3BFF"/>
                </a:solidFill>
                <a:ea typeface="Cambria Math" panose="02040503050406030204" pitchFamily="18" charset="0"/>
              </a:rPr>
              <a:t>·</a:t>
            </a:r>
            <a:r>
              <a:rPr lang="cs-CZ" sz="8000" dirty="0" smtClean="0">
                <a:solidFill>
                  <a:srgbClr val="3B3BFF"/>
                </a:solidFill>
                <a:ea typeface="Cambria Math" panose="02040503050406030204" pitchFamily="18" charset="0"/>
              </a:rPr>
              <a:t>e</a:t>
            </a:r>
            <a:r>
              <a:rPr lang="cs-CZ" sz="8000" baseline="30000" dirty="0" smtClean="0">
                <a:solidFill>
                  <a:srgbClr val="3B3BFF"/>
                </a:solidFill>
                <a:ea typeface="Cambria Math" panose="02040503050406030204" pitchFamily="18" charset="0"/>
              </a:rPr>
              <a:t>sin(x)</a:t>
            </a:r>
            <a:r>
              <a:rPr lang="cs-CZ" sz="8000" dirty="0" smtClean="0">
                <a:solidFill>
                  <a:srgbClr val="3B3BFF"/>
                </a:solidFill>
                <a:ea typeface="Cambria Math" panose="02040503050406030204" pitchFamily="18" charset="0"/>
              </a:rPr>
              <a:t>+x </a:t>
            </a:r>
            <a:r>
              <a:rPr lang="cs-CZ" sz="8000" dirty="0" smtClean="0">
                <a:ea typeface="Cambria Math" panose="02040503050406030204" pitchFamily="18" charset="0"/>
              </a:rPr>
              <a:t>?</a:t>
            </a:r>
            <a:endParaRPr lang="cs-CZ" sz="8000" dirty="0">
              <a:ea typeface="Cambria Math" panose="02040503050406030204" pitchFamily="18" charset="0"/>
            </a:endParaRPr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54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914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13</a:t>
            </a:fld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50" y="2352879"/>
            <a:ext cx="1905302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14</a:t>
            </a:fld>
            <a:endParaRPr lang="cs-CZ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91" y="2348993"/>
            <a:ext cx="1272741" cy="4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81" y="2568765"/>
            <a:ext cx="1947712" cy="4185513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70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16</a:t>
            </a:fld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5505" y="2568765"/>
            <a:ext cx="1195860" cy="418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2112" y="2568764"/>
            <a:ext cx="1947713" cy="4185513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13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18</a:t>
            </a:fld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91" y="2348993"/>
            <a:ext cx="1272741" cy="4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19</a:t>
            </a:fld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81" y="2568765"/>
            <a:ext cx="1947712" cy="418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4197013" y="5382243"/>
            <a:ext cx="120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Potomci</a:t>
            </a:r>
            <a:endParaRPr lang="cs-CZ" sz="2400" dirty="0"/>
          </a:p>
        </p:txBody>
      </p:sp>
      <p:pic>
        <p:nvPicPr>
          <p:cNvPr id="35" name="Obrázek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40" y="2674812"/>
            <a:ext cx="838095" cy="2234921"/>
          </a:xfrm>
          <a:prstGeom prst="rect">
            <a:avLst/>
          </a:prstGeom>
        </p:spPr>
      </p:pic>
      <p:pic>
        <p:nvPicPr>
          <p:cNvPr id="36" name="Obrázek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0291" y="1559159"/>
            <a:ext cx="1041270" cy="1015873"/>
          </a:xfrm>
          <a:prstGeom prst="rect">
            <a:avLst/>
          </a:prstGeom>
        </p:spPr>
      </p:pic>
      <p:pic>
        <p:nvPicPr>
          <p:cNvPr id="37" name="Obrázek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8447" y="2312526"/>
            <a:ext cx="965079" cy="1333333"/>
          </a:xfrm>
          <a:prstGeom prst="rect">
            <a:avLst/>
          </a:prstGeom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2752" y="2492513"/>
            <a:ext cx="825397" cy="1244444"/>
          </a:xfrm>
          <a:prstGeom prst="rect">
            <a:avLst/>
          </a:prstGeom>
        </p:spPr>
      </p:pic>
      <p:pic>
        <p:nvPicPr>
          <p:cNvPr id="39" name="Obrázek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546" y="3736957"/>
            <a:ext cx="1041270" cy="1015873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699" y="2837538"/>
            <a:ext cx="838095" cy="2234921"/>
          </a:xfrm>
          <a:prstGeom prst="rect">
            <a:avLst/>
          </a:prstGeom>
        </p:spPr>
      </p:pic>
      <p:pic>
        <p:nvPicPr>
          <p:cNvPr id="41" name="Obrázek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81225" y="3980443"/>
            <a:ext cx="812698" cy="850794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011" y="1980116"/>
            <a:ext cx="838095" cy="2234921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37" y="2155290"/>
            <a:ext cx="1256377" cy="2774500"/>
          </a:xfrm>
          <a:prstGeom prst="rect">
            <a:avLst/>
          </a:prstGeom>
        </p:spPr>
      </p:pic>
      <p:sp>
        <p:nvSpPr>
          <p:cNvPr id="44" name="TextovéPole 43"/>
          <p:cNvSpPr txBox="1"/>
          <p:nvPr/>
        </p:nvSpPr>
        <p:spPr>
          <a:xfrm>
            <a:off x="4288544" y="1186617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Rodiče</a:t>
            </a:r>
            <a:endParaRPr lang="cs-CZ" sz="24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90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20</a:t>
            </a:fld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35" y="2380748"/>
            <a:ext cx="1272741" cy="437248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73" y="2379989"/>
            <a:ext cx="1249713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24" y="2378280"/>
            <a:ext cx="1909775" cy="4374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14" y="2377649"/>
            <a:ext cx="1905852" cy="4375263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48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33" y="199224"/>
            <a:ext cx="3715422" cy="282972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56" y="2314327"/>
            <a:ext cx="3183317" cy="3806506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9" y="2314327"/>
            <a:ext cx="3183317" cy="380650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96939" y="731804"/>
            <a:ext cx="3657601" cy="882283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Učení</a:t>
            </a:r>
            <a:endParaRPr lang="cs-CZ" sz="9600" dirty="0">
              <a:ea typeface="Cambria Math" panose="02040503050406030204" pitchFamily="18" charset="0"/>
            </a:endParaRPr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45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ázek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4311881"/>
            <a:ext cx="1231746" cy="1841270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23</a:t>
            </a:fld>
            <a:endParaRPr lang="cs-CZ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903" y="1357889"/>
            <a:ext cx="549377" cy="759008"/>
          </a:xfrm>
          <a:prstGeom prst="rect">
            <a:avLst/>
          </a:prstGeom>
        </p:spPr>
      </p:pic>
      <p:sp>
        <p:nvSpPr>
          <p:cNvPr id="7" name="Oválný bublinový popisek 6"/>
          <p:cNvSpPr/>
          <p:nvPr/>
        </p:nvSpPr>
        <p:spPr>
          <a:xfrm>
            <a:off x="410485" y="639475"/>
            <a:ext cx="1098755" cy="561412"/>
          </a:xfrm>
          <a:prstGeom prst="wedgeEllipseCallout">
            <a:avLst>
              <a:gd name="adj1" fmla="val 36810"/>
              <a:gd name="adj2" fmla="val 700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 smtClean="0"/>
              <a:t>hmm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72" y="2717226"/>
            <a:ext cx="1231746" cy="1475656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9432" y="3433875"/>
            <a:ext cx="549377" cy="759007"/>
          </a:xfrm>
          <a:prstGeom prst="rect">
            <a:avLst/>
          </a:prstGeom>
        </p:spPr>
      </p:pic>
      <p:sp>
        <p:nvSpPr>
          <p:cNvPr id="24" name="Oválný bublinový popisek 23"/>
          <p:cNvSpPr/>
          <p:nvPr/>
        </p:nvSpPr>
        <p:spPr>
          <a:xfrm>
            <a:off x="2025366" y="2745102"/>
            <a:ext cx="1098755" cy="561412"/>
          </a:xfrm>
          <a:prstGeom prst="wedgeEllipseCallout">
            <a:avLst>
              <a:gd name="adj1" fmla="val 50680"/>
              <a:gd name="adj2" fmla="val 7456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fuj :(</a:t>
            </a:r>
            <a:endParaRPr lang="cs-CZ" dirty="0"/>
          </a:p>
        </p:txBody>
      </p:sp>
      <p:pic>
        <p:nvPicPr>
          <p:cNvPr id="29" name="Obrázek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8611" y="4642426"/>
            <a:ext cx="1119589" cy="1546801"/>
          </a:xfrm>
          <a:prstGeom prst="rect">
            <a:avLst/>
          </a:prstGeom>
        </p:spPr>
      </p:pic>
      <p:sp>
        <p:nvSpPr>
          <p:cNvPr id="30" name="Oválný bublinový popisek 29"/>
          <p:cNvSpPr/>
          <p:nvPr/>
        </p:nvSpPr>
        <p:spPr>
          <a:xfrm>
            <a:off x="5798636" y="3949208"/>
            <a:ext cx="1098755" cy="561412"/>
          </a:xfrm>
          <a:prstGeom prst="wedgeEllipseCallout">
            <a:avLst>
              <a:gd name="adj1" fmla="val 36810"/>
              <a:gd name="adj2" fmla="val 700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 smtClean="0"/>
              <a:t>hmm</a:t>
            </a:r>
            <a:r>
              <a:rPr lang="cs-CZ" dirty="0" smtClean="0"/>
              <a:t>!</a:t>
            </a:r>
            <a:endParaRPr lang="cs-CZ" dirty="0"/>
          </a:p>
        </p:txBody>
      </p:sp>
      <p:pic>
        <p:nvPicPr>
          <p:cNvPr id="32" name="Obrázek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0" y="641241"/>
            <a:ext cx="1231746" cy="14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86544" y="457764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b="1" dirty="0" smtClean="0"/>
              <a:t>fitness</a:t>
            </a:r>
            <a:endParaRPr lang="cs-CZ" sz="2800" b="1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19323085">
            <a:off x="6363939" y="2415197"/>
            <a:ext cx="92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97077" y="4537576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uber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38474" y="351883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přidej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763020" y="5746392"/>
            <a:ext cx="164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ještě uber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5" name="Přímá spojnice se šipkou 14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7038474" y="2964429"/>
            <a:ext cx="353707" cy="551303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ástupný symbol pro obsah 4"/>
          <p:cNvSpPr txBox="1">
            <a:spLocks/>
          </p:cNvSpPr>
          <p:nvPr/>
        </p:nvSpPr>
        <p:spPr>
          <a:xfrm>
            <a:off x="229863" y="32253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7200" dirty="0" smtClean="0"/>
              <a:t>Podle vývoje fitness</a:t>
            </a:r>
            <a:endParaRPr lang="cs-CZ" sz="72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22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4"/>
          <p:cNvSpPr txBox="1">
            <a:spLocks/>
          </p:cNvSpPr>
          <p:nvPr/>
        </p:nvSpPr>
        <p:spPr>
          <a:xfrm>
            <a:off x="891695" y="2645373"/>
            <a:ext cx="2147492" cy="125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7200" dirty="0" smtClean="0"/>
              <a:t>SSE2</a:t>
            </a:r>
            <a:endParaRPr lang="cs-CZ" sz="7200" dirty="0"/>
          </a:p>
        </p:txBody>
      </p:sp>
      <p:grpSp>
        <p:nvGrpSpPr>
          <p:cNvPr id="9" name="Skupina 8"/>
          <p:cNvGrpSpPr/>
          <p:nvPr/>
        </p:nvGrpSpPr>
        <p:grpSpPr>
          <a:xfrm>
            <a:off x="4419493" y="2528389"/>
            <a:ext cx="4154965" cy="1530602"/>
            <a:chOff x="5348554" y="2474131"/>
            <a:chExt cx="3264350" cy="1202518"/>
          </a:xfrm>
        </p:grpSpPr>
        <p:sp>
          <p:nvSpPr>
            <p:cNvPr id="12" name="Obdélník 11"/>
            <p:cNvSpPr/>
            <p:nvPr/>
          </p:nvSpPr>
          <p:spPr>
            <a:xfrm>
              <a:off x="8474862" y="2626155"/>
              <a:ext cx="138042" cy="1383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3" name="Obrázek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463" y="2611262"/>
              <a:ext cx="409673" cy="410267"/>
            </a:xfrm>
            <a:prstGeom prst="rect">
              <a:avLst/>
            </a:prstGeom>
          </p:spPr>
        </p:pic>
        <p:pic>
          <p:nvPicPr>
            <p:cNvPr id="14" name="Obráze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30" y="2933650"/>
              <a:ext cx="409673" cy="410267"/>
            </a:xfrm>
            <a:prstGeom prst="rect">
              <a:avLst/>
            </a:prstGeom>
          </p:spPr>
        </p:pic>
        <p:pic>
          <p:nvPicPr>
            <p:cNvPr id="15" name="Obrázek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554" y="2582355"/>
              <a:ext cx="409673" cy="410267"/>
            </a:xfrm>
            <a:prstGeom prst="rect">
              <a:avLst/>
            </a:prstGeom>
          </p:spPr>
        </p:pic>
        <p:pic>
          <p:nvPicPr>
            <p:cNvPr id="16" name="Obrázek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987" y="2743182"/>
              <a:ext cx="409673" cy="410267"/>
            </a:xfrm>
            <a:prstGeom prst="rect">
              <a:avLst/>
            </a:prstGeom>
          </p:spPr>
        </p:pic>
        <p:sp>
          <p:nvSpPr>
            <p:cNvPr id="17" name="Obdélník 16"/>
            <p:cNvSpPr/>
            <p:nvPr/>
          </p:nvSpPr>
          <p:spPr>
            <a:xfrm>
              <a:off x="8474862" y="2778179"/>
              <a:ext cx="138042" cy="1383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" name="Obdélník 17"/>
            <p:cNvSpPr/>
            <p:nvPr/>
          </p:nvSpPr>
          <p:spPr>
            <a:xfrm>
              <a:off x="8474862" y="2930203"/>
              <a:ext cx="138042" cy="138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Obdélník 18"/>
            <p:cNvSpPr/>
            <p:nvPr/>
          </p:nvSpPr>
          <p:spPr>
            <a:xfrm>
              <a:off x="8474862" y="3082227"/>
              <a:ext cx="138042" cy="138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Obdélník 19"/>
            <p:cNvSpPr/>
            <p:nvPr/>
          </p:nvSpPr>
          <p:spPr>
            <a:xfrm>
              <a:off x="8474862" y="3234251"/>
              <a:ext cx="138042" cy="1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bdélník 20"/>
            <p:cNvSpPr/>
            <p:nvPr/>
          </p:nvSpPr>
          <p:spPr>
            <a:xfrm>
              <a:off x="8298675" y="2474131"/>
              <a:ext cx="138042" cy="1383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2" name="Obdélník 21"/>
            <p:cNvSpPr/>
            <p:nvPr/>
          </p:nvSpPr>
          <p:spPr>
            <a:xfrm>
              <a:off x="8298675" y="2626155"/>
              <a:ext cx="138042" cy="1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3" name="Obdélník 22"/>
            <p:cNvSpPr/>
            <p:nvPr/>
          </p:nvSpPr>
          <p:spPr>
            <a:xfrm>
              <a:off x="8298675" y="2778179"/>
              <a:ext cx="138042" cy="138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4" name="Obdélník 23"/>
            <p:cNvSpPr/>
            <p:nvPr/>
          </p:nvSpPr>
          <p:spPr>
            <a:xfrm>
              <a:off x="8298675" y="2930203"/>
              <a:ext cx="138042" cy="1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5" name="Obdélník 24"/>
            <p:cNvSpPr/>
            <p:nvPr/>
          </p:nvSpPr>
          <p:spPr>
            <a:xfrm>
              <a:off x="8298675" y="3082227"/>
              <a:ext cx="138042" cy="1383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6" name="Obdélník 25"/>
            <p:cNvSpPr/>
            <p:nvPr/>
          </p:nvSpPr>
          <p:spPr>
            <a:xfrm>
              <a:off x="8298675" y="3234251"/>
              <a:ext cx="138042" cy="138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7" name="Obdélník 26"/>
            <p:cNvSpPr/>
            <p:nvPr/>
          </p:nvSpPr>
          <p:spPr>
            <a:xfrm>
              <a:off x="8298675" y="3386275"/>
              <a:ext cx="138042" cy="138350"/>
            </a:xfrm>
            <a:prstGeom prst="rect">
              <a:avLst/>
            </a:prstGeom>
            <a:solidFill>
              <a:srgbClr val="71717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8" name="Obdélník 27"/>
            <p:cNvSpPr/>
            <p:nvPr/>
          </p:nvSpPr>
          <p:spPr>
            <a:xfrm>
              <a:off x="8298675" y="3538299"/>
              <a:ext cx="138042" cy="1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Obdélník 28"/>
            <p:cNvSpPr/>
            <p:nvPr/>
          </p:nvSpPr>
          <p:spPr>
            <a:xfrm>
              <a:off x="8474862" y="3386275"/>
              <a:ext cx="138042" cy="1383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0" name="Obdélník 29"/>
            <p:cNvSpPr/>
            <p:nvPr/>
          </p:nvSpPr>
          <p:spPr>
            <a:xfrm>
              <a:off x="8474862" y="3538299"/>
              <a:ext cx="138042" cy="1383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1" name="Obdélník 30"/>
            <p:cNvSpPr/>
            <p:nvPr/>
          </p:nvSpPr>
          <p:spPr>
            <a:xfrm>
              <a:off x="8474862" y="2474131"/>
              <a:ext cx="138042" cy="1383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32" name="Obrázek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34" y="3024753"/>
              <a:ext cx="409673" cy="410267"/>
            </a:xfrm>
            <a:prstGeom prst="rect">
              <a:avLst/>
            </a:prstGeom>
          </p:spPr>
        </p:pic>
        <p:pic>
          <p:nvPicPr>
            <p:cNvPr id="33" name="Obrázek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996" y="2558360"/>
              <a:ext cx="1782636" cy="1019213"/>
            </a:xfrm>
            <a:prstGeom prst="rect">
              <a:avLst/>
            </a:prstGeom>
          </p:spPr>
        </p:pic>
      </p:grpSp>
      <p:grpSp>
        <p:nvGrpSpPr>
          <p:cNvPr id="80" name="Skupina 79"/>
          <p:cNvGrpSpPr/>
          <p:nvPr/>
        </p:nvGrpSpPr>
        <p:grpSpPr>
          <a:xfrm>
            <a:off x="4419493" y="4588344"/>
            <a:ext cx="4476053" cy="1955127"/>
            <a:chOff x="5378934" y="4588345"/>
            <a:chExt cx="3516612" cy="1536046"/>
          </a:xfrm>
        </p:grpSpPr>
        <p:pic>
          <p:nvPicPr>
            <p:cNvPr id="35" name="Obrázek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291" y="4813756"/>
              <a:ext cx="1760809" cy="1006734"/>
            </a:xfrm>
            <a:prstGeom prst="rect">
              <a:avLst/>
            </a:prstGeom>
          </p:spPr>
        </p:pic>
        <p:sp>
          <p:nvSpPr>
            <p:cNvPr id="36" name="Obdélník 35"/>
            <p:cNvSpPr/>
            <p:nvPr/>
          </p:nvSpPr>
          <p:spPr>
            <a:xfrm>
              <a:off x="8588814" y="4814989"/>
              <a:ext cx="136352" cy="1366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37" name="Obrázek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359" y="4616899"/>
              <a:ext cx="404657" cy="405244"/>
            </a:xfrm>
            <a:prstGeom prst="rect">
              <a:avLst/>
            </a:prstGeom>
          </p:spPr>
        </p:pic>
        <p:pic>
          <p:nvPicPr>
            <p:cNvPr id="38" name="Obrázek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682" y="4935340"/>
              <a:ext cx="404657" cy="405244"/>
            </a:xfrm>
            <a:prstGeom prst="rect">
              <a:avLst/>
            </a:prstGeom>
          </p:spPr>
        </p:pic>
        <p:pic>
          <p:nvPicPr>
            <p:cNvPr id="39" name="Obrázek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34" y="4588345"/>
              <a:ext cx="404657" cy="405244"/>
            </a:xfrm>
            <a:prstGeom prst="rect">
              <a:avLst/>
            </a:prstGeom>
          </p:spPr>
        </p:pic>
        <p:pic>
          <p:nvPicPr>
            <p:cNvPr id="40" name="Obrázek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611" y="4747204"/>
              <a:ext cx="404657" cy="405244"/>
            </a:xfrm>
            <a:prstGeom prst="rect">
              <a:avLst/>
            </a:prstGeom>
          </p:spPr>
        </p:pic>
        <p:sp>
          <p:nvSpPr>
            <p:cNvPr id="41" name="Obdélník 40"/>
            <p:cNvSpPr/>
            <p:nvPr/>
          </p:nvSpPr>
          <p:spPr>
            <a:xfrm>
              <a:off x="8588814" y="4965151"/>
              <a:ext cx="136352" cy="1366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2" name="Obdélník 41"/>
            <p:cNvSpPr/>
            <p:nvPr/>
          </p:nvSpPr>
          <p:spPr>
            <a:xfrm>
              <a:off x="8588814" y="5115314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3" name="Obdélník 42"/>
            <p:cNvSpPr/>
            <p:nvPr/>
          </p:nvSpPr>
          <p:spPr>
            <a:xfrm>
              <a:off x="8588814" y="5265477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4" name="Obdélník 43"/>
            <p:cNvSpPr/>
            <p:nvPr/>
          </p:nvSpPr>
          <p:spPr>
            <a:xfrm>
              <a:off x="8588814" y="5415639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5" name="Obdélník 44"/>
            <p:cNvSpPr/>
            <p:nvPr/>
          </p:nvSpPr>
          <p:spPr>
            <a:xfrm>
              <a:off x="8588814" y="5565802"/>
              <a:ext cx="136352" cy="1366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6" name="Obdélník 45"/>
            <p:cNvSpPr/>
            <p:nvPr/>
          </p:nvSpPr>
          <p:spPr>
            <a:xfrm>
              <a:off x="8248054" y="4664826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7" name="Obdélník 46"/>
            <p:cNvSpPr/>
            <p:nvPr/>
          </p:nvSpPr>
          <p:spPr>
            <a:xfrm>
              <a:off x="8248054" y="4814989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8" name="Obdélník 47"/>
            <p:cNvSpPr/>
            <p:nvPr/>
          </p:nvSpPr>
          <p:spPr>
            <a:xfrm>
              <a:off x="8248054" y="4965152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9" name="Obdélník 48"/>
            <p:cNvSpPr/>
            <p:nvPr/>
          </p:nvSpPr>
          <p:spPr>
            <a:xfrm>
              <a:off x="8248054" y="5115314"/>
              <a:ext cx="136352" cy="1366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0" name="Obdélník 49"/>
            <p:cNvSpPr/>
            <p:nvPr/>
          </p:nvSpPr>
          <p:spPr>
            <a:xfrm>
              <a:off x="8248054" y="5265477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1" name="Obdélník 50"/>
            <p:cNvSpPr/>
            <p:nvPr/>
          </p:nvSpPr>
          <p:spPr>
            <a:xfrm>
              <a:off x="8248054" y="5415639"/>
              <a:ext cx="136352" cy="136656"/>
            </a:xfrm>
            <a:prstGeom prst="rect">
              <a:avLst/>
            </a:prstGeom>
            <a:solidFill>
              <a:srgbClr val="71717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2" name="Obdélník 51"/>
            <p:cNvSpPr/>
            <p:nvPr/>
          </p:nvSpPr>
          <p:spPr>
            <a:xfrm>
              <a:off x="8248054" y="5565802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3" name="Obdélník 52"/>
            <p:cNvSpPr/>
            <p:nvPr/>
          </p:nvSpPr>
          <p:spPr>
            <a:xfrm>
              <a:off x="8248054" y="5715964"/>
              <a:ext cx="136352" cy="136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4" name="Obdélník 53"/>
            <p:cNvSpPr/>
            <p:nvPr/>
          </p:nvSpPr>
          <p:spPr>
            <a:xfrm>
              <a:off x="8588814" y="5715964"/>
              <a:ext cx="136352" cy="136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5" name="Obdélník 54"/>
            <p:cNvSpPr/>
            <p:nvPr/>
          </p:nvSpPr>
          <p:spPr>
            <a:xfrm>
              <a:off x="8588814" y="4664826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56" name="Obrázek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942" y="5025327"/>
              <a:ext cx="404657" cy="405244"/>
            </a:xfrm>
            <a:prstGeom prst="rect">
              <a:avLst/>
            </a:prstGeom>
          </p:spPr>
        </p:pic>
        <p:sp>
          <p:nvSpPr>
            <p:cNvPr id="57" name="Obdélník 56"/>
            <p:cNvSpPr/>
            <p:nvPr/>
          </p:nvSpPr>
          <p:spPr>
            <a:xfrm>
              <a:off x="8418434" y="5565802"/>
              <a:ext cx="136352" cy="1366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8" name="Obdélník 57"/>
            <p:cNvSpPr/>
            <p:nvPr/>
          </p:nvSpPr>
          <p:spPr>
            <a:xfrm>
              <a:off x="8418434" y="5715964"/>
              <a:ext cx="136352" cy="1366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9" name="Obdélník 58"/>
            <p:cNvSpPr/>
            <p:nvPr/>
          </p:nvSpPr>
          <p:spPr>
            <a:xfrm>
              <a:off x="8759194" y="5715964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0" name="Obdélník 59"/>
            <p:cNvSpPr/>
            <p:nvPr/>
          </p:nvSpPr>
          <p:spPr>
            <a:xfrm>
              <a:off x="8759194" y="5265477"/>
              <a:ext cx="136352" cy="1366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1" name="Obdélník 60"/>
            <p:cNvSpPr/>
            <p:nvPr/>
          </p:nvSpPr>
          <p:spPr>
            <a:xfrm>
              <a:off x="8759194" y="5415639"/>
              <a:ext cx="136352" cy="1366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2" name="Obdélník 61"/>
            <p:cNvSpPr/>
            <p:nvPr/>
          </p:nvSpPr>
          <p:spPr>
            <a:xfrm>
              <a:off x="8759194" y="5565802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3" name="Obdélník 62"/>
            <p:cNvSpPr/>
            <p:nvPr/>
          </p:nvSpPr>
          <p:spPr>
            <a:xfrm>
              <a:off x="8418434" y="4664826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4" name="Obdélník 63"/>
            <p:cNvSpPr/>
            <p:nvPr/>
          </p:nvSpPr>
          <p:spPr>
            <a:xfrm>
              <a:off x="8418434" y="4814989"/>
              <a:ext cx="136352" cy="1366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5" name="Obdélník 64"/>
            <p:cNvSpPr/>
            <p:nvPr/>
          </p:nvSpPr>
          <p:spPr>
            <a:xfrm>
              <a:off x="8418434" y="4965152"/>
              <a:ext cx="136352" cy="1366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6" name="Obdélník 65"/>
            <p:cNvSpPr/>
            <p:nvPr/>
          </p:nvSpPr>
          <p:spPr>
            <a:xfrm>
              <a:off x="8418434" y="5115314"/>
              <a:ext cx="136352" cy="13665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7" name="Obdélník 66"/>
            <p:cNvSpPr/>
            <p:nvPr/>
          </p:nvSpPr>
          <p:spPr>
            <a:xfrm>
              <a:off x="8418434" y="5265477"/>
              <a:ext cx="136352" cy="1366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8" name="Obdélník 67"/>
            <p:cNvSpPr/>
            <p:nvPr/>
          </p:nvSpPr>
          <p:spPr>
            <a:xfrm>
              <a:off x="8759194" y="4663581"/>
              <a:ext cx="136352" cy="136656"/>
            </a:xfrm>
            <a:prstGeom prst="rect">
              <a:avLst/>
            </a:prstGeom>
            <a:solidFill>
              <a:srgbClr val="71717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69" name="Obdélník 68"/>
            <p:cNvSpPr/>
            <p:nvPr/>
          </p:nvSpPr>
          <p:spPr>
            <a:xfrm>
              <a:off x="8759194" y="4813744"/>
              <a:ext cx="136352" cy="136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0" name="Obdélník 69"/>
            <p:cNvSpPr/>
            <p:nvPr/>
          </p:nvSpPr>
          <p:spPr>
            <a:xfrm>
              <a:off x="8759194" y="4963906"/>
              <a:ext cx="136352" cy="136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1" name="Obdélník 70"/>
            <p:cNvSpPr/>
            <p:nvPr/>
          </p:nvSpPr>
          <p:spPr>
            <a:xfrm>
              <a:off x="8759194" y="5114068"/>
              <a:ext cx="136352" cy="136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2" name="Obdélník 71"/>
            <p:cNvSpPr/>
            <p:nvPr/>
          </p:nvSpPr>
          <p:spPr>
            <a:xfrm>
              <a:off x="8418434" y="5415639"/>
              <a:ext cx="136352" cy="1366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73" name="Obrázek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51404" y="5311013"/>
              <a:ext cx="404657" cy="405244"/>
            </a:xfrm>
            <a:prstGeom prst="rect">
              <a:avLst/>
            </a:prstGeom>
          </p:spPr>
        </p:pic>
        <p:pic>
          <p:nvPicPr>
            <p:cNvPr id="74" name="Obrázek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09727" y="5629453"/>
              <a:ext cx="404657" cy="405244"/>
            </a:xfrm>
            <a:prstGeom prst="rect">
              <a:avLst/>
            </a:prstGeom>
          </p:spPr>
        </p:pic>
        <p:pic>
          <p:nvPicPr>
            <p:cNvPr id="75" name="Obrázek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08979" y="5282459"/>
              <a:ext cx="404657" cy="405244"/>
            </a:xfrm>
            <a:prstGeom prst="rect">
              <a:avLst/>
            </a:prstGeom>
          </p:spPr>
        </p:pic>
        <p:pic>
          <p:nvPicPr>
            <p:cNvPr id="76" name="Obrázek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0656" y="5441317"/>
              <a:ext cx="404657" cy="405244"/>
            </a:xfrm>
            <a:prstGeom prst="rect">
              <a:avLst/>
            </a:prstGeom>
          </p:spPr>
        </p:pic>
        <p:pic>
          <p:nvPicPr>
            <p:cNvPr id="77" name="Obrázek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38986" y="5719441"/>
              <a:ext cx="404657" cy="405244"/>
            </a:xfrm>
            <a:prstGeom prst="rect">
              <a:avLst/>
            </a:prstGeom>
          </p:spPr>
        </p:pic>
      </p:grpSp>
      <p:sp>
        <p:nvSpPr>
          <p:cNvPr id="78" name="Zástupný symbol pro obsah 4"/>
          <p:cNvSpPr txBox="1">
            <a:spLocks/>
          </p:cNvSpPr>
          <p:nvPr/>
        </p:nvSpPr>
        <p:spPr>
          <a:xfrm>
            <a:off x="891695" y="4974167"/>
            <a:ext cx="2147492" cy="125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7200" dirty="0" smtClean="0"/>
              <a:t>AVX2</a:t>
            </a:r>
            <a:endParaRPr lang="cs-CZ" sz="7200" dirty="0"/>
          </a:p>
        </p:txBody>
      </p:sp>
      <p:sp>
        <p:nvSpPr>
          <p:cNvPr id="79" name="Zástupný symbol pro obsah 4"/>
          <p:cNvSpPr txBox="1">
            <a:spLocks/>
          </p:cNvSpPr>
          <p:nvPr/>
        </p:nvSpPr>
        <p:spPr>
          <a:xfrm>
            <a:off x="891695" y="639818"/>
            <a:ext cx="3493638" cy="125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7200" dirty="0" err="1" smtClean="0"/>
              <a:t>OpenMP</a:t>
            </a:r>
            <a:endParaRPr lang="cs-CZ" sz="72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1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6858000"/>
          </a:xfrm>
          <a:prstGeom prst="rect">
            <a:avLst/>
          </a:prstGeom>
        </p:spPr>
      </p:pic>
      <p:sp>
        <p:nvSpPr>
          <p:cNvPr id="4" name="Zástupný symbol pro obsah 4"/>
          <p:cNvSpPr txBox="1">
            <a:spLocks/>
          </p:cNvSpPr>
          <p:nvPr/>
        </p:nvSpPr>
        <p:spPr>
          <a:xfrm>
            <a:off x="86308" y="5477932"/>
            <a:ext cx="3317292" cy="12276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cs-CZ" sz="7200" dirty="0" smtClean="0">
                <a:solidFill>
                  <a:schemeClr val="bg1"/>
                </a:solidFill>
              </a:rPr>
              <a:t>Anselm</a:t>
            </a:r>
            <a:endParaRPr lang="cs-CZ" sz="7200" dirty="0">
              <a:solidFill>
                <a:schemeClr val="bg1"/>
              </a:solidFill>
            </a:endParaRPr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>
                <a:solidFill>
                  <a:schemeClr val="bg1"/>
                </a:solidFill>
              </a:rPr>
              <a:t>26</a:t>
            </a:fld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funguje </a:t>
            </a:r>
            <a:r>
              <a:rPr lang="cs-CZ" sz="6000" dirty="0" smtClean="0"/>
              <a:t>to vůbec?</a:t>
            </a:r>
            <a:endParaRPr lang="cs-CZ" sz="60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2037567" y="5197278"/>
            <a:ext cx="6485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Nezáleží na počátečním </a:t>
            </a:r>
          </a:p>
          <a:p>
            <a:r>
              <a:rPr lang="cs-CZ" sz="4000" b="1" dirty="0" smtClean="0"/>
              <a:t>nastavení velikosti prediktoru</a:t>
            </a:r>
            <a:endParaRPr lang="cs-CZ" sz="4000" b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032" y="3676194"/>
            <a:ext cx="1295727" cy="2967634"/>
          </a:xfrm>
          <a:prstGeom prst="rect">
            <a:avLst/>
          </a:prstGeom>
        </p:spPr>
      </p:pic>
      <p:sp>
        <p:nvSpPr>
          <p:cNvPr id="10" name="TextovéPole 9"/>
          <p:cNvSpPr txBox="1"/>
          <p:nvPr/>
        </p:nvSpPr>
        <p:spPr>
          <a:xfrm>
            <a:off x="5959062" y="1338240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4400" b="1" dirty="0" smtClean="0"/>
              <a:t>Ano!</a:t>
            </a:r>
            <a:endParaRPr lang="cs-CZ" sz="4400" b="1" dirty="0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9" y="708559"/>
            <a:ext cx="1292693" cy="2967635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27</a:t>
            </a:fld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385" y="2483502"/>
            <a:ext cx="4361870" cy="2541220"/>
          </a:xfrm>
          <a:prstGeom prst="rect">
            <a:avLst/>
          </a:prstGeom>
        </p:spPr>
      </p:pic>
      <p:sp>
        <p:nvSpPr>
          <p:cNvPr id="14" name="TextovéPole 13"/>
          <p:cNvSpPr txBox="1"/>
          <p:nvPr/>
        </p:nvSpPr>
        <p:spPr>
          <a:xfrm>
            <a:off x="3656775" y="2350488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dirty="0" smtClean="0"/>
              <a:t>5% šum typu sůl a pepř</a:t>
            </a:r>
            <a:endParaRPr lang="cs-CZ" sz="1600" dirty="0"/>
          </a:p>
        </p:txBody>
      </p:sp>
      <p:sp>
        <p:nvSpPr>
          <p:cNvPr id="15" name="TextovéPole 14"/>
          <p:cNvSpPr txBox="1"/>
          <p:nvPr/>
        </p:nvSpPr>
        <p:spPr>
          <a:xfrm rot="16200000">
            <a:off x="4242031" y="3214967"/>
            <a:ext cx="12089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100" dirty="0" smtClean="0"/>
              <a:t>Počáteční velikost</a:t>
            </a:r>
            <a:endParaRPr lang="cs-CZ" sz="1100" dirty="0"/>
          </a:p>
        </p:txBody>
      </p:sp>
    </p:spTree>
    <p:extLst>
      <p:ext uri="{BB962C8B-B14F-4D97-AF65-F5344CB8AC3E}">
        <p14:creationId xmlns:p14="http://schemas.microsoft.com/office/powerpoint/2010/main" val="15494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Jak to probíhá?</a:t>
            </a:r>
            <a:endParaRPr lang="cs-CZ" sz="60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1849165"/>
            <a:ext cx="1759804" cy="1759804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4401811"/>
            <a:ext cx="1759804" cy="175980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565" y="3799010"/>
            <a:ext cx="1564663" cy="505196"/>
          </a:xfrm>
          <a:prstGeom prst="rect">
            <a:avLst/>
          </a:prstGeom>
        </p:spPr>
      </p:pic>
      <p:cxnSp>
        <p:nvCxnSpPr>
          <p:cNvPr id="10" name="Přímá spojnice 9"/>
          <p:cNvCxnSpPr/>
          <p:nvPr/>
        </p:nvCxnSpPr>
        <p:spPr>
          <a:xfrm>
            <a:off x="3005667" y="1463862"/>
            <a:ext cx="0" cy="4900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ovéPole 16"/>
          <p:cNvSpPr txBox="1"/>
          <p:nvPr/>
        </p:nvSpPr>
        <p:spPr>
          <a:xfrm>
            <a:off x="398808" y="1463862"/>
            <a:ext cx="18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Trénovací</a:t>
            </a:r>
            <a:r>
              <a:rPr lang="cs-CZ" dirty="0" smtClean="0"/>
              <a:t> obrázky</a:t>
            </a:r>
            <a:endParaRPr lang="cs-CZ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29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28" y="1566332"/>
            <a:ext cx="4798483" cy="4798483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1849165"/>
            <a:ext cx="1759804" cy="1759804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4401811"/>
            <a:ext cx="1759804" cy="175980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565" y="3799010"/>
            <a:ext cx="1564663" cy="505196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3691466" y="1470132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Velikost prediktoru</a:t>
            </a:r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7045909" y="1463862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Generace</a:t>
            </a:r>
            <a:endParaRPr lang="cs-CZ" dirty="0"/>
          </a:p>
        </p:txBody>
      </p:sp>
      <p:cxnSp>
        <p:nvCxnSpPr>
          <p:cNvPr id="10" name="Přímá spojnice 9"/>
          <p:cNvCxnSpPr/>
          <p:nvPr/>
        </p:nvCxnSpPr>
        <p:spPr>
          <a:xfrm>
            <a:off x="3005667" y="1463862"/>
            <a:ext cx="0" cy="4900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398808" y="1463862"/>
            <a:ext cx="18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Trénovací</a:t>
            </a:r>
            <a:r>
              <a:rPr lang="cs-CZ" dirty="0" smtClean="0"/>
              <a:t> obrázky</a:t>
            </a:r>
            <a:endParaRPr lang="cs-CZ" dirty="0"/>
          </a:p>
        </p:txBody>
      </p:sp>
      <p:sp>
        <p:nvSpPr>
          <p:cNvPr id="14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Jak to probíhá?</a:t>
            </a:r>
            <a:endParaRPr lang="cs-CZ" sz="600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03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4197013" y="5382243"/>
            <a:ext cx="120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Potomci</a:t>
            </a:r>
            <a:endParaRPr lang="cs-CZ" sz="2400" dirty="0"/>
          </a:p>
        </p:txBody>
      </p:sp>
      <p:pic>
        <p:nvPicPr>
          <p:cNvPr id="35" name="Obrázek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40" y="2674812"/>
            <a:ext cx="838095" cy="2234921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130" y="3192583"/>
            <a:ext cx="838095" cy="2234921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011" y="1980116"/>
            <a:ext cx="838095" cy="2234921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37" y="2155290"/>
            <a:ext cx="1256377" cy="2774500"/>
          </a:xfrm>
          <a:prstGeom prst="rect">
            <a:avLst/>
          </a:prstGeom>
        </p:spPr>
      </p:pic>
      <p:sp>
        <p:nvSpPr>
          <p:cNvPr id="44" name="TextovéPole 43"/>
          <p:cNvSpPr txBox="1"/>
          <p:nvPr/>
        </p:nvSpPr>
        <p:spPr>
          <a:xfrm>
            <a:off x="4288544" y="1186617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Rodiče</a:t>
            </a:r>
            <a:endParaRPr lang="cs-CZ" sz="2400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2555" y="2233204"/>
            <a:ext cx="838095" cy="223492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217" y="1874508"/>
            <a:ext cx="838095" cy="223492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813" y="4468125"/>
            <a:ext cx="965079" cy="1333333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65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28" y="1566332"/>
            <a:ext cx="4798483" cy="4798483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1849165"/>
            <a:ext cx="1759804" cy="1759804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" y="4401811"/>
            <a:ext cx="1759804" cy="175980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565" y="3799010"/>
            <a:ext cx="1564663" cy="505196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3691466" y="1470132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Velikost prediktoru</a:t>
            </a:r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7045909" y="1463862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Generace</a:t>
            </a:r>
            <a:endParaRPr lang="cs-CZ" dirty="0"/>
          </a:p>
        </p:txBody>
      </p:sp>
      <p:cxnSp>
        <p:nvCxnSpPr>
          <p:cNvPr id="10" name="Přímá spojnice 9"/>
          <p:cNvCxnSpPr/>
          <p:nvPr/>
        </p:nvCxnSpPr>
        <p:spPr>
          <a:xfrm>
            <a:off x="3005667" y="1463862"/>
            <a:ext cx="0" cy="4900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398808" y="1463862"/>
            <a:ext cx="18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Trénovací</a:t>
            </a:r>
            <a:r>
              <a:rPr lang="cs-CZ" dirty="0" smtClean="0"/>
              <a:t> obrázky</a:t>
            </a:r>
            <a:endParaRPr lang="cs-CZ" dirty="0"/>
          </a:p>
        </p:txBody>
      </p:sp>
      <p:sp>
        <p:nvSpPr>
          <p:cNvPr id="14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Jak to probíhá?</a:t>
            </a:r>
            <a:endParaRPr lang="cs-CZ" sz="600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1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61053" y="5855135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10 %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3247765" y="5855134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30 %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6082949" y="5855133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70 %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Šum typu sůl a pepř</a:t>
            </a:r>
            <a:endParaRPr lang="cs-CZ" sz="6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>
                <a:solidFill>
                  <a:schemeClr val="bg1"/>
                </a:solidFill>
              </a:rPr>
              <a:t>31</a:t>
            </a:fld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Detektor hran</a:t>
            </a:r>
            <a:endParaRPr lang="cs-CZ" sz="6000" dirty="0"/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>
                <a:solidFill>
                  <a:schemeClr val="bg1"/>
                </a:solidFill>
              </a:rPr>
              <a:t>32</a:t>
            </a:fld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955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je to lepší?</a:t>
            </a:r>
            <a:endParaRPr lang="cs-CZ" sz="6000" dirty="0"/>
          </a:p>
        </p:txBody>
      </p:sp>
      <p:sp>
        <p:nvSpPr>
          <p:cNvPr id="2" name="TextovéPole 1"/>
          <p:cNvSpPr txBox="1"/>
          <p:nvPr/>
        </p:nvSpPr>
        <p:spPr>
          <a:xfrm>
            <a:off x="1623459" y="2170609"/>
            <a:ext cx="425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Srovnatelná </a:t>
            </a:r>
            <a:r>
              <a:rPr lang="cs-CZ" sz="4000" b="1" dirty="0"/>
              <a:t>kvalita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2623808" y="3538286"/>
            <a:ext cx="505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sz="4000" b="1" dirty="0" smtClean="0"/>
              <a:t>8,39× </a:t>
            </a:r>
            <a:r>
              <a:rPr lang="cs-CZ" sz="4000" b="1" dirty="0" smtClean="0"/>
              <a:t>rychlejší než CGP</a:t>
            </a:r>
            <a:endParaRPr lang="cs-CZ" sz="4000" b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58" y="3061675"/>
            <a:ext cx="787268" cy="1807331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6" y="1651663"/>
            <a:ext cx="789116" cy="1807331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1623459" y="5273701"/>
            <a:ext cx="7109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Netřeba řešit velikost prediktoru</a:t>
            </a:r>
            <a:endParaRPr lang="cs-CZ" sz="4000" b="1" dirty="0"/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6" y="4730371"/>
            <a:ext cx="789116" cy="1807331"/>
          </a:xfrm>
          <a:prstGeom prst="rect">
            <a:avLst/>
          </a:prstGeo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2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/>
          <p:cNvGrpSpPr/>
          <p:nvPr/>
        </p:nvGrpSpPr>
        <p:grpSpPr>
          <a:xfrm>
            <a:off x="185013" y="199224"/>
            <a:ext cx="8687742" cy="6355370"/>
            <a:chOff x="185013" y="199224"/>
            <a:chExt cx="8687742" cy="6355370"/>
          </a:xfrm>
        </p:grpSpPr>
        <p:pic>
          <p:nvPicPr>
            <p:cNvPr id="15" name="Obrázek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333" y="199224"/>
              <a:ext cx="3715422" cy="2829725"/>
            </a:xfrm>
            <a:prstGeom prst="rect">
              <a:avLst/>
            </a:prstGeom>
          </p:spPr>
        </p:pic>
        <p:pic>
          <p:nvPicPr>
            <p:cNvPr id="8" name="Obráze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13" y="3482099"/>
              <a:ext cx="2694855" cy="2636452"/>
            </a:xfrm>
            <a:prstGeom prst="rect">
              <a:avLst/>
            </a:prstGeom>
          </p:spPr>
        </p:pic>
        <p:pic>
          <p:nvPicPr>
            <p:cNvPr id="9" name="Obráze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121" y="3445909"/>
              <a:ext cx="2731845" cy="2672642"/>
            </a:xfrm>
            <a:prstGeom prst="rect">
              <a:avLst/>
            </a:prstGeom>
          </p:spPr>
        </p:pic>
        <p:pic>
          <p:nvPicPr>
            <p:cNvPr id="13" name="Obrázek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92205" y="2712972"/>
              <a:ext cx="1403497" cy="3841622"/>
            </a:xfrm>
            <a:prstGeom prst="rect">
              <a:avLst/>
            </a:prstGeom>
          </p:spPr>
        </p:pic>
        <p:pic>
          <p:nvPicPr>
            <p:cNvPr id="21" name="Obrázek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886" y="2721968"/>
              <a:ext cx="1394499" cy="3832626"/>
            </a:xfrm>
            <a:prstGeom prst="rect">
              <a:avLst/>
            </a:prstGeom>
          </p:spPr>
        </p:pic>
      </p:grpSp>
      <p:sp>
        <p:nvSpPr>
          <p:cNvPr id="7" name="Nadpis 7"/>
          <p:cNvSpPr txBox="1">
            <a:spLocks/>
          </p:cNvSpPr>
          <p:nvPr/>
        </p:nvSpPr>
        <p:spPr>
          <a:xfrm>
            <a:off x="98949" y="90010"/>
            <a:ext cx="3914842" cy="18672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dirty="0" smtClean="0">
                <a:latin typeface="+mn-lt"/>
              </a:rPr>
              <a:t>Souběžné učení </a:t>
            </a:r>
            <a:br>
              <a:rPr lang="cs-CZ" b="1" dirty="0" smtClean="0">
                <a:latin typeface="+mn-lt"/>
              </a:rPr>
            </a:br>
            <a:r>
              <a:rPr lang="cs-CZ" b="1" dirty="0" smtClean="0">
                <a:latin typeface="+mn-lt"/>
              </a:rPr>
              <a:t>v koevolučních </a:t>
            </a:r>
          </a:p>
          <a:p>
            <a:r>
              <a:rPr lang="cs-CZ" b="1" dirty="0" smtClean="0">
                <a:latin typeface="+mn-lt"/>
              </a:rPr>
              <a:t>algoritmech</a:t>
            </a:r>
          </a:p>
        </p:txBody>
      </p:sp>
      <p:sp>
        <p:nvSpPr>
          <p:cNvPr id="10" name="Obdélník 9"/>
          <p:cNvSpPr/>
          <p:nvPr/>
        </p:nvSpPr>
        <p:spPr>
          <a:xfrm>
            <a:off x="98950" y="1958960"/>
            <a:ext cx="266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Michal Wiglasz</a:t>
            </a:r>
            <a:endParaRPr lang="cs-CZ" sz="3200" b="1" dirty="0"/>
          </a:p>
        </p:txBody>
      </p:sp>
      <p:sp>
        <p:nvSpPr>
          <p:cNvPr id="11" name="Nadpis 7"/>
          <p:cNvSpPr txBox="1">
            <a:spLocks/>
          </p:cNvSpPr>
          <p:nvPr/>
        </p:nvSpPr>
        <p:spPr>
          <a:xfrm>
            <a:off x="8210904" y="6058201"/>
            <a:ext cx="873175" cy="7608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b="1" dirty="0" smtClean="0"/>
              <a:t>27</a:t>
            </a:r>
            <a:endParaRPr lang="cs-CZ" b="1" dirty="0"/>
          </a:p>
        </p:txBody>
      </p:sp>
      <p:pic>
        <p:nvPicPr>
          <p:cNvPr id="16" name="Obráze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9634" y="6003240"/>
            <a:ext cx="482539" cy="6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4288544" y="1186617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Rodiče</a:t>
            </a:r>
            <a:endParaRPr lang="cs-CZ" sz="2400" dirty="0"/>
          </a:p>
        </p:txBody>
      </p:sp>
      <p:pic>
        <p:nvPicPr>
          <p:cNvPr id="31" name="Obráze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4197013" y="5382243"/>
            <a:ext cx="120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Potomci</a:t>
            </a:r>
            <a:endParaRPr lang="cs-CZ" sz="2400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36" y="2657562"/>
            <a:ext cx="3000290" cy="17154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3" y="2573842"/>
            <a:ext cx="2889360" cy="1799120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1" y="4778152"/>
            <a:ext cx="1428439" cy="1928172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37" y="2155290"/>
            <a:ext cx="1256377" cy="2774500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4</a:t>
            </a:fld>
            <a:endParaRPr lang="cs-CZ"/>
          </a:p>
        </p:txBody>
      </p:sp>
      <p:grpSp>
        <p:nvGrpSpPr>
          <p:cNvPr id="5" name="Skupina 4"/>
          <p:cNvGrpSpPr/>
          <p:nvPr/>
        </p:nvGrpSpPr>
        <p:grpSpPr>
          <a:xfrm>
            <a:off x="3886483" y="2233872"/>
            <a:ext cx="1967526" cy="2926750"/>
            <a:chOff x="3886483" y="2233872"/>
            <a:chExt cx="1967526" cy="2926750"/>
          </a:xfrm>
        </p:grpSpPr>
        <p:pic>
          <p:nvPicPr>
            <p:cNvPr id="3" name="Obrázek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910" y="2233872"/>
              <a:ext cx="392430" cy="2617337"/>
            </a:xfrm>
            <a:prstGeom prst="rect">
              <a:avLst/>
            </a:prstGeom>
          </p:spPr>
        </p:pic>
        <p:sp>
          <p:nvSpPr>
            <p:cNvPr id="4" name="TextovéPole 3"/>
            <p:cNvSpPr txBox="1"/>
            <p:nvPr/>
          </p:nvSpPr>
          <p:spPr>
            <a:xfrm rot="16200000">
              <a:off x="3470173" y="3254950"/>
              <a:ext cx="1772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vstupy programu</a:t>
              </a:r>
              <a:endParaRPr lang="cs-CZ" dirty="0"/>
            </a:p>
          </p:txBody>
        </p:sp>
        <p:sp>
          <p:nvSpPr>
            <p:cNvPr id="13" name="TextovéPole 12"/>
            <p:cNvSpPr txBox="1"/>
            <p:nvPr/>
          </p:nvSpPr>
          <p:spPr>
            <a:xfrm>
              <a:off x="3886483" y="4791290"/>
              <a:ext cx="196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požadovaný výstup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277946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8" y="1765591"/>
            <a:ext cx="3281964" cy="4430144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31" y="1765591"/>
            <a:ext cx="3281964" cy="4430144"/>
          </a:xfrm>
          <a:prstGeom prst="rect">
            <a:avLst/>
          </a:prstGeom>
        </p:spPr>
      </p:pic>
      <p:sp>
        <p:nvSpPr>
          <p:cNvPr id="4" name="Zástupný symbol pro obsah 4"/>
          <p:cNvSpPr>
            <a:spLocks noGrp="1"/>
          </p:cNvSpPr>
          <p:nvPr>
            <p:ph idx="1"/>
          </p:nvPr>
        </p:nvSpPr>
        <p:spPr>
          <a:xfrm>
            <a:off x="1707888" y="438306"/>
            <a:ext cx="5728225" cy="882283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Koevoluce</a:t>
            </a:r>
            <a:endParaRPr lang="cs-CZ" sz="9600" dirty="0">
              <a:ea typeface="Cambria Math" panose="02040503050406030204" pitchFamily="18" charset="0"/>
            </a:endParaRPr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301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6</a:t>
            </a:fld>
            <a:endParaRPr lang="cs-CZ"/>
          </a:p>
        </p:txBody>
      </p:sp>
      <p:pic>
        <p:nvPicPr>
          <p:cNvPr id="37" name="Obrázek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1039" y="3437257"/>
            <a:ext cx="965079" cy="1333333"/>
          </a:xfrm>
          <a:prstGeom prst="rect">
            <a:avLst/>
          </a:prstGeom>
        </p:spPr>
      </p:pic>
      <p:pic>
        <p:nvPicPr>
          <p:cNvPr id="39" name="Obrázek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606" y="3812147"/>
            <a:ext cx="1041270" cy="1015873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9054" y="2494967"/>
            <a:ext cx="838095" cy="2234921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49" y="2029981"/>
            <a:ext cx="1256377" cy="27745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26" y="2888618"/>
            <a:ext cx="1231746" cy="184127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24" y="3267973"/>
            <a:ext cx="1282540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6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0" cy="560001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83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5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6959</TotalTime>
  <Words>228</Words>
  <Application>Microsoft Office PowerPoint</Application>
  <PresentationFormat>Předvádění na obrazovce (4:3)</PresentationFormat>
  <Paragraphs>141</Paragraphs>
  <Slides>34</Slides>
  <Notes>34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Michal Wiglasz</dc:creator>
  <cp:lastModifiedBy>Michal Wiglasz</cp:lastModifiedBy>
  <cp:revision>439</cp:revision>
  <dcterms:created xsi:type="dcterms:W3CDTF">2015-04-24T06:02:12Z</dcterms:created>
  <dcterms:modified xsi:type="dcterms:W3CDTF">2015-04-29T17:48:47Z</dcterms:modified>
</cp:coreProperties>
</file>